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85" r:id="rId3"/>
    <p:sldId id="261" r:id="rId4"/>
    <p:sldId id="329" r:id="rId5"/>
    <p:sldId id="328" r:id="rId6"/>
    <p:sldId id="335" r:id="rId7"/>
    <p:sldId id="337" r:id="rId8"/>
    <p:sldId id="338" r:id="rId9"/>
    <p:sldId id="339" r:id="rId10"/>
    <p:sldId id="330" r:id="rId11"/>
    <p:sldId id="336" r:id="rId12"/>
    <p:sldId id="360" r:id="rId13"/>
    <p:sldId id="331" r:id="rId14"/>
    <p:sldId id="340" r:id="rId15"/>
    <p:sldId id="341" r:id="rId16"/>
    <p:sldId id="332" r:id="rId17"/>
    <p:sldId id="342" r:id="rId18"/>
    <p:sldId id="344" r:id="rId19"/>
    <p:sldId id="343" r:id="rId20"/>
    <p:sldId id="351" r:id="rId21"/>
    <p:sldId id="352" r:id="rId22"/>
    <p:sldId id="353" r:id="rId23"/>
    <p:sldId id="349" r:id="rId24"/>
    <p:sldId id="354" r:id="rId25"/>
    <p:sldId id="346" r:id="rId26"/>
    <p:sldId id="355" r:id="rId27"/>
    <p:sldId id="356" r:id="rId28"/>
    <p:sldId id="347" r:id="rId29"/>
    <p:sldId id="348" r:id="rId30"/>
    <p:sldId id="358" r:id="rId31"/>
    <p:sldId id="326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FE0101"/>
    <a:srgbClr val="00B0F0"/>
    <a:srgbClr val="0171C2"/>
    <a:srgbClr val="FEFEFD"/>
    <a:srgbClr val="70AD47"/>
    <a:srgbClr val="4471C4"/>
    <a:srgbClr val="367DCD"/>
    <a:srgbClr val="3F3F3F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924" autoAdjust="0"/>
  </p:normalViewPr>
  <p:slideViewPr>
    <p:cSldViewPr snapToGrid="0" showGuides="1">
      <p:cViewPr varScale="1">
        <p:scale>
          <a:sx n="80" d="100"/>
          <a:sy n="80" d="100"/>
        </p:scale>
        <p:origin x="51" y="154"/>
      </p:cViewPr>
      <p:guideLst>
        <p:guide orient="horz" pos="2205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8610E3-698D-48A7-BBD2-D0EF9B2A9AA8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2E043-E20D-4630-994E-AEF60C2C19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581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2872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55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1409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6282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626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88667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190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82877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0351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9656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324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8948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3015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8896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2349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4932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0870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79242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8449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7530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9172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269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5105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447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4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162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321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833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2E043-E20D-4630-994E-AEF60C2C193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960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1A0D44-8E85-4CEA-BB1F-18C24BC352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B50BABE-3FF7-4AB6-BF25-710F5F5C2B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6053F4-F43A-4A4A-B8DE-194DF2DA3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865928-9DD6-4DEC-9C64-EBE87703D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0CD26F-72DE-4C40-AA50-851B1F8A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28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AB096A-A3E0-4337-98EE-9DE0F8B3E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13454C7-143B-487D-A1F2-E655F54DA6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DE4035-3302-4C89-B6A9-56546CF78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A3B1C7-7803-4A4F-A4F4-A55157718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2BA990-FF2E-4CCD-A6D0-46B6230F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3271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232F63B-9AE1-450C-8D07-666E7BC345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918303-BF27-4D39-AFE1-EBFD7C014E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E120DE-E3F6-483D-9650-4439CF206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B9D890-A00C-4B1B-951C-317F3CE83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C080B4-63F0-484A-AC54-35773406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286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BEF938-BFB9-4C8E-A2F2-A9FF17A76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1EBEFA-ACEC-40C6-981D-344033808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BB6ACF-7E4B-4539-832D-54CD93C0B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9E78E7-BBE6-4272-8047-58F9DE51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67BF06-1905-457D-B52E-58F7314DE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432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2818C9-962B-4745-97C3-DA96F3B3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F1B9ED-489D-49F0-85BD-7681CC0A7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04FC01-6055-4DF5-88E9-F9AB9455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9F4861-FAB7-41E4-B012-F1512AEBC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3BB80E-D90D-496E-BEDE-B068BADCE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120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5B25EA-9C91-4C6C-9636-B9CE6AEC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35FA7E-E3D8-487B-8629-991A5EC7B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5AF411-143D-41D1-9B19-ABCAF10213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283759-9487-42D4-B076-265EDD7F8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7F9FFD-E788-4416-8ADA-60DF971D6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3541FC-41CC-40C5-A634-B9392CFF2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780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F2CA5C-D966-46EC-A5AA-0374813A5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8304A3-2EEF-40DA-87F0-545B90F6C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38E118-5CCA-4439-A4DA-AA88EC994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1A626A-F9B4-4E80-8C89-4316D69931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80B3C1-3824-41A0-9D83-12A912CA2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1F67DCB-7030-40BA-8A06-41CAD50B7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08880EE-0141-4F25-A9E5-D47871936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C0184A5-E704-4FC6-898D-D41ACBF28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813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74696-DB8C-4617-9B48-08615E2B7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55D49CE-E287-4C8D-A241-71C499323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658D2CA-E60F-437C-8BDB-B15A1C188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153B2F-64AF-42EA-90D3-ABFB867E5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513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C46419C-F194-4DB7-96D9-569D1C444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2ECBCD4-9E58-4413-954F-A3CC38201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8992C5D-9EE1-46A9-B4B7-337C020D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433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37A50-47B2-40D2-8DF2-555F3455A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2D4DEB-5944-48F2-BF4D-F64DBF7F9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D24C0B-91A7-4F90-810B-FBEB90C3A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9B6377-5BB3-4A65-8C8A-F92E97150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56D151-1B73-4B77-9C93-35E8838D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8E44CAA-8CF5-4F95-A3E3-1064BE791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925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0B30C3-5F0F-4C07-B63A-CD29AF761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081C664-F434-4E97-A81C-C1CEE9C57A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C840B3-5670-460D-8AB6-11B6232A3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88933-0569-414A-A1C9-D44881179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39622A7-F921-4EC6-8D75-2C625085A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29D297-5B7A-4DD3-BF95-0764104EC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079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2924926-3BC8-4BE2-8A22-040DA4789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4B48B1-6F37-4D0A-BCB0-53BB8D222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B46896-1765-4097-8DED-C2574784C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69A54-8A32-429D-8927-97D458936677}" type="datetimeFigureOut">
              <a:rPr lang="zh-CN" altLang="en-US" smtClean="0"/>
              <a:t>2022/9/9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DC1C95-928B-47FB-B4FB-9F9876200B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2048B8-B31F-46A3-9699-125AD28608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752A7-1096-4A3D-AA83-425F07FCB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393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AFC48-15A4-4DF1-90C1-F64CF9A082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1902" y="1122363"/>
            <a:ext cx="9604513" cy="2387600"/>
          </a:xfrm>
        </p:spPr>
        <p:txBody>
          <a:bodyPr anchor="ctr">
            <a:normAutofit/>
          </a:bodyPr>
          <a:lstStyle/>
          <a:p>
            <a:r>
              <a:rPr lang="zh-CN" altLang="en-US" sz="5400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胰腺癌术前预判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B25C26-8EBD-4279-B156-8CAD9B46A5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B0F0"/>
                </a:solidFill>
              </a:rPr>
              <a:t>电信中英</a:t>
            </a:r>
            <a:r>
              <a:rPr lang="en-US" altLang="zh-CN" dirty="0">
                <a:solidFill>
                  <a:srgbClr val="00B0F0"/>
                </a:solidFill>
              </a:rPr>
              <a:t>1901 </a:t>
            </a:r>
            <a:r>
              <a:rPr lang="zh-CN" altLang="en-US" dirty="0">
                <a:solidFill>
                  <a:srgbClr val="00B0F0"/>
                </a:solidFill>
              </a:rPr>
              <a:t>赵天语</a:t>
            </a:r>
          </a:p>
        </p:txBody>
      </p:sp>
    </p:spTree>
    <p:extLst>
      <p:ext uri="{BB962C8B-B14F-4D97-AF65-F5344CB8AC3E}">
        <p14:creationId xmlns:p14="http://schemas.microsoft.com/office/powerpoint/2010/main" val="499209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D2E84F7-A85C-4358-9B80-A028085F4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0722" y="830117"/>
            <a:ext cx="8477629" cy="593129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E9BC1B2-6BDF-4F78-92A0-5343AFBB56F0}"/>
              </a:ext>
            </a:extLst>
          </p:cNvPr>
          <p:cNvSpPr/>
          <p:nvPr/>
        </p:nvSpPr>
        <p:spPr>
          <a:xfrm>
            <a:off x="3499756" y="2082889"/>
            <a:ext cx="2021115" cy="190500"/>
          </a:xfrm>
          <a:prstGeom prst="rect">
            <a:avLst/>
          </a:prstGeom>
          <a:solidFill>
            <a:schemeClr val="accent4">
              <a:alpha val="69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1879328-02CD-44FD-942F-211E6566443F}"/>
              </a:ext>
            </a:extLst>
          </p:cNvPr>
          <p:cNvSpPr/>
          <p:nvPr/>
        </p:nvSpPr>
        <p:spPr>
          <a:xfrm>
            <a:off x="3499756" y="3081031"/>
            <a:ext cx="2021115" cy="190500"/>
          </a:xfrm>
          <a:prstGeom prst="rect">
            <a:avLst/>
          </a:prstGeom>
          <a:solidFill>
            <a:schemeClr val="accent4">
              <a:alpha val="69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8CBBE88D-F869-487D-9BDA-ABE64C73D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649" y="1143000"/>
            <a:ext cx="2028092" cy="20702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输入掩码的生成：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肿瘤掩码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胰腺掩码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血管掩码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F813E89A-BE4C-40B3-B41D-C92B16705F38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342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2456D71-1B20-4B73-9B70-8AAC42594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598" y="248336"/>
            <a:ext cx="8879804" cy="622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8631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D2E84F7-A85C-4358-9B80-A028085F4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0722" y="830117"/>
            <a:ext cx="8477629" cy="593129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E9BC1B2-6BDF-4F78-92A0-5343AFBB56F0}"/>
              </a:ext>
            </a:extLst>
          </p:cNvPr>
          <p:cNvSpPr/>
          <p:nvPr/>
        </p:nvSpPr>
        <p:spPr>
          <a:xfrm>
            <a:off x="3499756" y="2082889"/>
            <a:ext cx="2021115" cy="190500"/>
          </a:xfrm>
          <a:prstGeom prst="rect">
            <a:avLst/>
          </a:prstGeom>
          <a:solidFill>
            <a:schemeClr val="accent4">
              <a:alpha val="69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1879328-02CD-44FD-942F-211E6566443F}"/>
              </a:ext>
            </a:extLst>
          </p:cNvPr>
          <p:cNvSpPr/>
          <p:nvPr/>
        </p:nvSpPr>
        <p:spPr>
          <a:xfrm>
            <a:off x="3499756" y="3081031"/>
            <a:ext cx="2021115" cy="190500"/>
          </a:xfrm>
          <a:prstGeom prst="rect">
            <a:avLst/>
          </a:prstGeom>
          <a:solidFill>
            <a:schemeClr val="accent4">
              <a:alpha val="69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8CBBE88D-F869-487D-9BDA-ABE64C73D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649" y="1143000"/>
            <a:ext cx="2028092" cy="20702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输入掩码的生成：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肿瘤掩码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胰腺掩码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血管掩码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F813E89A-BE4C-40B3-B41D-C92B16705F38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751048"/>
      </p:ext>
    </p:extLst>
  </p:cSld>
  <p:clrMapOvr>
    <a:masterClrMapping/>
  </p:clrMapOvr>
  <p:transition spd="slow">
    <p:push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24" name="内容占位符 2">
            <a:extLst>
              <a:ext uri="{FF2B5EF4-FFF2-40B4-BE49-F238E27FC236}">
                <a16:creationId xmlns:a16="http://schemas.microsoft.com/office/drawing/2014/main" id="{32282097-E782-4A06-9016-333E925EA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793" y="1238969"/>
            <a:ext cx="3667065" cy="5535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教师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学生模型的有效性：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FA10C2-CA37-4183-89D1-6A43E1F6AB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11" y="1982190"/>
            <a:ext cx="6763550" cy="4440381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F63EC84E-19B1-4EC1-A7D1-BD476433FB46}"/>
              </a:ext>
            </a:extLst>
          </p:cNvPr>
          <p:cNvSpPr txBox="1">
            <a:spLocks/>
          </p:cNvSpPr>
          <p:nvPr/>
        </p:nvSpPr>
        <p:spPr>
          <a:xfrm>
            <a:off x="8026400" y="5586833"/>
            <a:ext cx="3592285" cy="2962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学生网络的预测性能往往超过教师网络</a:t>
            </a:r>
            <a:endParaRPr lang="en-US" altLang="zh-CN" sz="2000" b="1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9801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24" name="内容占位符 2">
            <a:extLst>
              <a:ext uri="{FF2B5EF4-FFF2-40B4-BE49-F238E27FC236}">
                <a16:creationId xmlns:a16="http://schemas.microsoft.com/office/drawing/2014/main" id="{32282097-E782-4A06-9016-333E925EA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906" y="1217198"/>
            <a:ext cx="3667065" cy="5535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多相成像方案的有效性：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0E3DE6B-01E2-4CE5-B431-E725DA7C8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4" y="1718773"/>
            <a:ext cx="11132457" cy="3352886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76A70F2C-A1E7-47CD-97D2-EF3480F3F85A}"/>
              </a:ext>
            </a:extLst>
          </p:cNvPr>
          <p:cNvSpPr txBox="1">
            <a:spLocks/>
          </p:cNvSpPr>
          <p:nvPr/>
        </p:nvSpPr>
        <p:spPr>
          <a:xfrm>
            <a:off x="798286" y="5364029"/>
            <a:ext cx="10573657" cy="1385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胰腺期 </a:t>
            </a:r>
            <a:r>
              <a:rPr lang="en-US" altLang="zh-CN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 </a:t>
            </a: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为观察胰腺和肿瘤提供了最佳的对比度</a:t>
            </a:r>
            <a:endParaRPr lang="en-US" altLang="zh-CN" sz="2000" b="1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带有 </a:t>
            </a:r>
            <a:r>
              <a:rPr lang="en-US" altLang="zh-CN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CE-</a:t>
            </a:r>
            <a:r>
              <a:rPr lang="en-US" altLang="zh-CN" sz="2000" b="1" dirty="0" err="1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ConvLSTM</a:t>
            </a:r>
            <a:r>
              <a:rPr lang="en-US" altLang="zh-CN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 </a:t>
            </a:r>
            <a:r>
              <a:rPr lang="en-US" altLang="zh-CN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ResNet3D </a:t>
            </a: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与带有早期融合的 </a:t>
            </a:r>
            <a:r>
              <a:rPr lang="en-US" altLang="zh-CN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CE-ResNet3D </a:t>
            </a: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相比，性能进一步提高（</a:t>
            </a:r>
            <a:r>
              <a:rPr lang="en-US" altLang="zh-CN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0.645 vs 0.635</a:t>
            </a: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lang="en-US" altLang="zh-CN" sz="2000" b="1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0463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24" name="内容占位符 2">
            <a:extLst>
              <a:ext uri="{FF2B5EF4-FFF2-40B4-BE49-F238E27FC236}">
                <a16:creationId xmlns:a16="http://schemas.microsoft.com/office/drawing/2014/main" id="{32282097-E782-4A06-9016-333E925EA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906" y="1217198"/>
            <a:ext cx="3667065" cy="5535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考虑“血管接触”的有效性：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DE3506F-D98A-44C5-8C63-A2F0FB40AB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242" y="649967"/>
            <a:ext cx="7004764" cy="27790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50690A8-D6D6-44EC-A5A7-417269D67F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71" y="3345012"/>
            <a:ext cx="11179058" cy="2232102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23D89E4-AE0B-4434-9D5D-61060A34B60D}"/>
              </a:ext>
            </a:extLst>
          </p:cNvPr>
          <p:cNvSpPr txBox="1">
            <a:spLocks/>
          </p:cNvSpPr>
          <p:nvPr/>
        </p:nvSpPr>
        <p:spPr>
          <a:xfrm>
            <a:off x="1270000" y="5746490"/>
            <a:ext cx="9528629" cy="553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在模型中增加解剖学的知识可以明显提高模型灵敏度</a:t>
            </a:r>
            <a:endParaRPr lang="en-US" altLang="zh-CN" sz="2000" b="1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408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90CC5E0-7D03-4205-8B4E-5C19B1ED7AF5}"/>
              </a:ext>
            </a:extLst>
          </p:cNvPr>
          <p:cNvSpPr txBox="1">
            <a:spLocks/>
          </p:cNvSpPr>
          <p:nvPr/>
        </p:nvSpPr>
        <p:spPr>
          <a:xfrm>
            <a:off x="875906" y="1217198"/>
            <a:ext cx="10605941" cy="1939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论文背景：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目前对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的自动诊断方法采用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黑盒神经网络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来直接评估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或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MRI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影像，但</a:t>
            </a:r>
            <a:r>
              <a:rPr lang="zh-CN" altLang="en-US" sz="2000" b="1" i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缺乏可解释性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，这极大地阻碍了临床应用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本文探索将放射科医生</a:t>
            </a:r>
            <a:r>
              <a:rPr lang="zh-CN" altLang="en-US" sz="2000" b="1" i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诊断决策的关键因素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，整合到机器学习过程中，以带来诊断结果的可解释性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58EC1ED-11F2-45E9-A407-0D6875BF73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01" b="30383"/>
          <a:stretch/>
        </p:blipFill>
        <p:spPr>
          <a:xfrm>
            <a:off x="2904104" y="3011713"/>
            <a:ext cx="6189095" cy="331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280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90CC5E0-7D03-4205-8B4E-5C19B1ED7AF5}"/>
              </a:ext>
            </a:extLst>
          </p:cNvPr>
          <p:cNvSpPr txBox="1">
            <a:spLocks/>
          </p:cNvSpPr>
          <p:nvPr/>
        </p:nvSpPr>
        <p:spPr>
          <a:xfrm>
            <a:off x="875906" y="1211943"/>
            <a:ext cx="10605941" cy="5217885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医学背景：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微血管侵犯（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）是肝细胞癌（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HCC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）手术治疗后的一个预后因素，也是肿瘤复发的独立危险因素</a:t>
            </a: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术前检测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对患者的预后和生存大有好处，但目前只能通过切除组织的组织学特征进行可靠的诊断，所以一个无创的工具来识别术前的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将是非常理想的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四类与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诊断相关的生物标志物：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囊性外观（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CAP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：纤维囊或假囊，周边光滑高亮，完整的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CAP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可以阻碍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HCC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的传播，是</a:t>
            </a: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有利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的预后因素</a:t>
            </a: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病灶扩展结节（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FEN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：囊外的肿瘤边界，反映了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HCC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的规则性和</a:t>
            </a: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囊外延伸</a:t>
            </a: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肿瘤微血管（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TMV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：肿瘤新生血管，血管过多是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HCC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重要的特征，是</a:t>
            </a: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肿瘤侵袭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性的原因</a:t>
            </a: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动脉瘤周增强（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APTE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：肿瘤边缘外的斑块状或新月形或楔形密度增强，与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的高概率和</a:t>
            </a:r>
            <a:r>
              <a:rPr lang="zh-CN" altLang="en-US" sz="2000" b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不良临床结果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有关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6B0976D3-510F-47FD-989A-E0CD7BC65CF1}"/>
              </a:ext>
            </a:extLst>
          </p:cNvPr>
          <p:cNvSpPr txBox="1">
            <a:spLocks/>
          </p:cNvSpPr>
          <p:nvPr/>
        </p:nvSpPr>
        <p:spPr>
          <a:xfrm>
            <a:off x="875906" y="896893"/>
            <a:ext cx="10605941" cy="4093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6307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40A726-700F-4705-922A-022B23CDA9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" t="2490" r="1745" b="12063"/>
          <a:stretch/>
        </p:blipFill>
        <p:spPr>
          <a:xfrm>
            <a:off x="1302657" y="930659"/>
            <a:ext cx="9586685" cy="557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851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90CC5E0-7D03-4205-8B4E-5C19B1ED7AF5}"/>
              </a:ext>
            </a:extLst>
          </p:cNvPr>
          <p:cNvSpPr txBox="1">
            <a:spLocks/>
          </p:cNvSpPr>
          <p:nvPr/>
        </p:nvSpPr>
        <p:spPr>
          <a:xfrm>
            <a:off x="875906" y="1217198"/>
            <a:ext cx="10605941" cy="2129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网络框架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两阶段专家指导诊断（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TED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）框架：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第一阶段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：预测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诊断的关键影像属性（四个生物标志物）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第二阶段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：将这些属性作为注意力，指导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诊断网络的训练过程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C5EBF93-B774-42D6-8C53-0605C2BA85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5" t="1002" r="7184" b="18239"/>
          <a:stretch/>
        </p:blipFill>
        <p:spPr>
          <a:xfrm>
            <a:off x="1285084" y="2652853"/>
            <a:ext cx="9621832" cy="359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609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DF019EF3-F0F8-4900-8F2F-E3BA71643223}"/>
              </a:ext>
            </a:extLst>
          </p:cNvPr>
          <p:cNvSpPr txBox="1"/>
          <p:nvPr/>
        </p:nvSpPr>
        <p:spPr>
          <a:xfrm>
            <a:off x="738390" y="2097441"/>
            <a:ext cx="32599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Deep Prognosis:</a:t>
            </a:r>
            <a:endParaRPr lang="zh-CN" altLang="en-US" sz="3200" dirty="0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4FB4511C-602A-4095-84FC-DD528CB25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994" y="170729"/>
            <a:ext cx="3045643" cy="856793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Paper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AE4705D-3F09-44DE-BECE-C4187435466B}"/>
              </a:ext>
            </a:extLst>
          </p:cNvPr>
          <p:cNvSpPr txBox="1"/>
          <p:nvPr/>
        </p:nvSpPr>
        <p:spPr>
          <a:xfrm>
            <a:off x="738390" y="3584628"/>
            <a:ext cx="29171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TED:</a:t>
            </a:r>
            <a:endParaRPr lang="zh-CN" altLang="en-US" sz="3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0377C83-3361-4805-BA4B-A479DE578DA4}"/>
              </a:ext>
            </a:extLst>
          </p:cNvPr>
          <p:cNvSpPr/>
          <p:nvPr/>
        </p:nvSpPr>
        <p:spPr>
          <a:xfrm>
            <a:off x="9951678" y="2220551"/>
            <a:ext cx="1428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MIA 2021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D98A4E0-A6B9-4968-BD35-BE4A43D44C34}"/>
              </a:ext>
            </a:extLst>
          </p:cNvPr>
          <p:cNvSpPr txBox="1"/>
          <p:nvPr/>
        </p:nvSpPr>
        <p:spPr>
          <a:xfrm>
            <a:off x="9951678" y="3646182"/>
            <a:ext cx="20017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MIA 2022</a:t>
            </a:r>
            <a:endParaRPr lang="zh-CN" altLang="en-US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3DA1FB8-015F-48E6-B1EE-FB835B6E6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631" y="1997264"/>
            <a:ext cx="5084820" cy="10169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CA54CF7-78AC-431A-85E8-49A503824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631" y="3503648"/>
            <a:ext cx="5397024" cy="73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71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C1F0CCA5-20A9-4E85-BBA3-48A1A08700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4" t="13460" r="53304" b="53571"/>
          <a:stretch/>
        </p:blipFill>
        <p:spPr>
          <a:xfrm>
            <a:off x="3606799" y="4284706"/>
            <a:ext cx="4463143" cy="146594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545FAF1-9AF6-483D-BB66-F433DFA1D2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2277" r="13110" b="18690"/>
          <a:stretch/>
        </p:blipFill>
        <p:spPr>
          <a:xfrm>
            <a:off x="2177142" y="3345993"/>
            <a:ext cx="7569201" cy="3236686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6290D4F1-2D3A-46FA-9184-2C80B8B60C2C}"/>
              </a:ext>
            </a:extLst>
          </p:cNvPr>
          <p:cNvSpPr txBox="1">
            <a:spLocks/>
          </p:cNvSpPr>
          <p:nvPr/>
        </p:nvSpPr>
        <p:spPr>
          <a:xfrm>
            <a:off x="904934" y="1027522"/>
            <a:ext cx="10605941" cy="27607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</a:t>
            </a:r>
            <a:r>
              <a:rPr lang="zh-CN" alt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阶段</a:t>
            </a: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en-US" altLang="zh-CN" sz="2000" b="1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CAP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FEN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都对应于肿瘤的边界语义，数量相同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结构：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特征提取器：特征金字塔网络（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FPN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），由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ResNet-50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编码器和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U-Net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解码器组成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序列标签转换：将边界信息按极坐标角度转换为定长的序列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分割分支：使用多尺度特征来预测肿瘤</a:t>
            </a: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序列预测分支：使用这些特征来预测序列形式的边界的具体语义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输入：静脉相图像和掩码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3280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545FAF1-9AF6-483D-BB66-F433DFA1D2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2277" r="13110" b="18690"/>
          <a:stretch/>
        </p:blipFill>
        <p:spPr>
          <a:xfrm>
            <a:off x="2177142" y="3345993"/>
            <a:ext cx="7569201" cy="3236686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6290D4F1-2D3A-46FA-9184-2C80B8B60C2C}"/>
              </a:ext>
            </a:extLst>
          </p:cNvPr>
          <p:cNvSpPr txBox="1">
            <a:spLocks/>
          </p:cNvSpPr>
          <p:nvPr/>
        </p:nvSpPr>
        <p:spPr>
          <a:xfrm>
            <a:off x="904934" y="1027522"/>
            <a:ext cx="10605941" cy="27607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第一阶段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 CAP &amp; FEN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分割分支：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将特征金字塔网络的各层输出相加作为分割结果（效果同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U-Net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），与肿瘤的掩码计算残差进行监督训练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从预测的分割图中提取肿瘤边界，使用高斯模糊将边界展宽到标签宽度，供序列预测使用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3798932-4BF6-424A-8C68-65AC222F8EAA}"/>
              </a:ext>
            </a:extLst>
          </p:cNvPr>
          <p:cNvSpPr/>
          <p:nvPr/>
        </p:nvSpPr>
        <p:spPr>
          <a:xfrm>
            <a:off x="3868058" y="3229429"/>
            <a:ext cx="5936342" cy="2431141"/>
          </a:xfrm>
          <a:prstGeom prst="roundRect">
            <a:avLst>
              <a:gd name="adj" fmla="val 8420"/>
            </a:avLst>
          </a:prstGeom>
          <a:solidFill>
            <a:srgbClr val="00B0F0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8769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545FAF1-9AF6-483D-BB66-F433DFA1D2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2277" r="13110" b="18690"/>
          <a:stretch/>
        </p:blipFill>
        <p:spPr>
          <a:xfrm>
            <a:off x="2177142" y="3345993"/>
            <a:ext cx="7569201" cy="3236686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6290D4F1-2D3A-46FA-9184-2C80B8B60C2C}"/>
              </a:ext>
            </a:extLst>
          </p:cNvPr>
          <p:cNvSpPr txBox="1">
            <a:spLocks/>
          </p:cNvSpPr>
          <p:nvPr/>
        </p:nvSpPr>
        <p:spPr>
          <a:xfrm>
            <a:off x="904934" y="1027522"/>
            <a:ext cx="10605941" cy="27607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第一阶段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 CAP &amp; FEN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序列预测分支：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将肿瘤边界标签以肿瘤中心极坐标采样展开为定长序列，并按属性的不同赋予不同的值（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CAP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FEN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有相应的等级标签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I/II/III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将特征金字塔网络的各层输出 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concat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后作全连接层形成序列，与标签展开的序列计算残差进行监督训练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将序列预测分支得到的序列和分割分支得到的肿瘤边界结合，得到边界分割预测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3798932-4BF6-424A-8C68-65AC222F8EAA}"/>
              </a:ext>
            </a:extLst>
          </p:cNvPr>
          <p:cNvSpPr/>
          <p:nvPr/>
        </p:nvSpPr>
        <p:spPr>
          <a:xfrm>
            <a:off x="2837543" y="4470399"/>
            <a:ext cx="6966857" cy="2112279"/>
          </a:xfrm>
          <a:prstGeom prst="roundRect">
            <a:avLst>
              <a:gd name="adj" fmla="val 8420"/>
            </a:avLst>
          </a:prstGeom>
          <a:solidFill>
            <a:srgbClr val="00B0F0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936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D125DF-670C-434B-BD46-7CEF3A9243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50"/>
          <a:stretch/>
        </p:blipFill>
        <p:spPr>
          <a:xfrm>
            <a:off x="1262743" y="3709359"/>
            <a:ext cx="10408012" cy="2909155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4BC06FB5-E4D5-4DC5-BE5C-29410A64545D}"/>
              </a:ext>
            </a:extLst>
          </p:cNvPr>
          <p:cNvSpPr txBox="1">
            <a:spLocks/>
          </p:cNvSpPr>
          <p:nvPr/>
        </p:nvSpPr>
        <p:spPr>
          <a:xfrm>
            <a:off x="904934" y="1027522"/>
            <a:ext cx="10605941" cy="3123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第一阶段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 TMV &amp; APTE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结构：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特征提取器：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3D-UNet</a:t>
            </a:r>
          </a:p>
          <a:p>
            <a:pPr lvl="1"/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TMV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的分割分支：分割特定生物特征位置</a:t>
            </a: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估计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TMV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密度的回归分支：预测生物特征的密度分布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预测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TMV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存在的分类分支：预测生物特征的存在与否（仅是非判断二分类）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输入：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动脉相图像和掩码、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ROI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TMV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仅在于肿瘤内部，故迫使模型专注于肿瘤区域）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852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D125DF-670C-434B-BD46-7CEF3A9243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50"/>
          <a:stretch/>
        </p:blipFill>
        <p:spPr>
          <a:xfrm>
            <a:off x="1262743" y="3709359"/>
            <a:ext cx="10408012" cy="2909155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4BC06FB5-E4D5-4DC5-BE5C-29410A64545D}"/>
              </a:ext>
            </a:extLst>
          </p:cNvPr>
          <p:cNvSpPr txBox="1">
            <a:spLocks/>
          </p:cNvSpPr>
          <p:nvPr/>
        </p:nvSpPr>
        <p:spPr>
          <a:xfrm>
            <a:off x="904934" y="1027522"/>
            <a:ext cx="10605941" cy="3123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第一阶段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 TMV &amp; APTE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 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分割分支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：将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3D-Unet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的输出通过卷积层整理为分割预测，用分割标签进行监督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密度回归分支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：将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3D-Unet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的输出通过卷积层整理为密度预测，把分割标签高斯模糊为密度图，以此对密度预测进行监督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存在分类分支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：用编码器的输出通过全连接层，输出区域内是否出现指定生物特征，并统计标签的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ROI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内是否存在该特征，进行监督训练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780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C72E29F4-5EDB-4EAA-B232-5058CA75AC87}"/>
              </a:ext>
            </a:extLst>
          </p:cNvPr>
          <p:cNvSpPr txBox="1">
            <a:spLocks/>
          </p:cNvSpPr>
          <p:nvPr/>
        </p:nvSpPr>
        <p:spPr>
          <a:xfrm>
            <a:off x="904934" y="1027522"/>
            <a:ext cx="10605941" cy="3123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第二阶段： 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TED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第一阶段的预测属性代表了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诊断的重要线索</a:t>
            </a:r>
          </a:p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TED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第二阶段用两种方式利用预测：</a:t>
            </a: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将第一阶段的预测的语义掩码与原始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进行一起输入，以作为一种</a:t>
            </a:r>
            <a:r>
              <a:rPr lang="zh-CN" altLang="en-US" sz="2000" b="1" i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注意力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形式</a:t>
            </a: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将第一阶段的预测总结为一组反映相应属性的某些统计数据的</a:t>
            </a:r>
            <a:r>
              <a:rPr lang="zh-CN" altLang="en-US" sz="2000" b="1" i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生物标志物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，并通过一个</a:t>
            </a:r>
            <a:r>
              <a:rPr lang="zh-CN" altLang="en-US" sz="2000" b="1" i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变体三重损失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监督训练，采用这些生物标志物作为补充的弱监督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A73F7B6-8E7E-4C5D-85CE-600718298E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5" t="1002" r="7184" b="18239"/>
          <a:stretch/>
        </p:blipFill>
        <p:spPr>
          <a:xfrm>
            <a:off x="1285084" y="3212446"/>
            <a:ext cx="9621832" cy="359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5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C72E29F4-5EDB-4EAA-B232-5058CA75AC87}"/>
              </a:ext>
            </a:extLst>
          </p:cNvPr>
          <p:cNvSpPr txBox="1">
            <a:spLocks/>
          </p:cNvSpPr>
          <p:nvPr/>
        </p:nvSpPr>
        <p:spPr>
          <a:xfrm>
            <a:off x="904934" y="1027521"/>
            <a:ext cx="4820302" cy="1999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第二阶段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生成生物标志物： 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由第一阶段生成的四个生物特征编码为八个生物标志物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将八个生物标志物以与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之间的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Pearson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相关系数拼成</a:t>
            </a:r>
            <a:r>
              <a:rPr lang="zh-CN" altLang="en-US" sz="2000" b="1" i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生物标志物向量</a:t>
            </a:r>
            <a:endParaRPr lang="en-US" altLang="zh-CN" sz="2000" b="1" i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A73F7B6-8E7E-4C5D-85CE-600718298E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1" t="11362" r="26140" b="19109"/>
          <a:stretch/>
        </p:blipFill>
        <p:spPr>
          <a:xfrm>
            <a:off x="6094153" y="170729"/>
            <a:ext cx="5369949" cy="309154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1754CE4-3550-40AF-A586-B107EE50B8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68"/>
          <a:stretch/>
        </p:blipFill>
        <p:spPr>
          <a:xfrm>
            <a:off x="4894970" y="4005944"/>
            <a:ext cx="6735734" cy="237120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EFFE483-6FBF-44BD-AE32-4245EF8F9E26}"/>
              </a:ext>
            </a:extLst>
          </p:cNvPr>
          <p:cNvSpPr/>
          <p:nvPr/>
        </p:nvSpPr>
        <p:spPr>
          <a:xfrm>
            <a:off x="6094153" y="170729"/>
            <a:ext cx="1712518" cy="3091543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lumMod val="0"/>
                  <a:lumOff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C87E3AE-690E-43CF-9BF9-C82FD2E7EDC4}"/>
              </a:ext>
            </a:extLst>
          </p:cNvPr>
          <p:cNvSpPr/>
          <p:nvPr/>
        </p:nvSpPr>
        <p:spPr>
          <a:xfrm rot="10800000">
            <a:off x="9751584" y="170729"/>
            <a:ext cx="1712518" cy="3091543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lumMod val="0"/>
                  <a:lumOff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2651F213-3584-4354-B041-23B1211BF4E5}"/>
              </a:ext>
            </a:extLst>
          </p:cNvPr>
          <p:cNvSpPr/>
          <p:nvPr/>
        </p:nvSpPr>
        <p:spPr>
          <a:xfrm>
            <a:off x="8909755" y="2589663"/>
            <a:ext cx="1387473" cy="559558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箭头: 虚尾 3">
            <a:extLst>
              <a:ext uri="{FF2B5EF4-FFF2-40B4-BE49-F238E27FC236}">
                <a16:creationId xmlns:a16="http://schemas.microsoft.com/office/drawing/2014/main" id="{8BCE57DD-97B0-4118-A404-13FFE253F66D}"/>
              </a:ext>
            </a:extLst>
          </p:cNvPr>
          <p:cNvSpPr/>
          <p:nvPr/>
        </p:nvSpPr>
        <p:spPr>
          <a:xfrm rot="5400000">
            <a:off x="9251180" y="3364482"/>
            <a:ext cx="704625" cy="494422"/>
          </a:xfrm>
          <a:prstGeom prst="stripedRightArrow">
            <a:avLst>
              <a:gd name="adj1" fmla="val 50000"/>
              <a:gd name="adj2" fmla="val 57633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虚尾 11">
            <a:extLst>
              <a:ext uri="{FF2B5EF4-FFF2-40B4-BE49-F238E27FC236}">
                <a16:creationId xmlns:a16="http://schemas.microsoft.com/office/drawing/2014/main" id="{F3E31115-AF6B-457B-9599-AD2030FC3456}"/>
              </a:ext>
            </a:extLst>
          </p:cNvPr>
          <p:cNvSpPr/>
          <p:nvPr/>
        </p:nvSpPr>
        <p:spPr>
          <a:xfrm rot="10800000">
            <a:off x="3979800" y="4900149"/>
            <a:ext cx="704625" cy="494422"/>
          </a:xfrm>
          <a:prstGeom prst="stripedRightArrow">
            <a:avLst>
              <a:gd name="adj1" fmla="val 50000"/>
              <a:gd name="adj2" fmla="val 57633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EF7F49B-9637-4207-9E5C-28E352CBA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604" y="3801016"/>
            <a:ext cx="2436882" cy="26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028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1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C72E29F4-5EDB-4EAA-B232-5058CA75AC87}"/>
              </a:ext>
            </a:extLst>
          </p:cNvPr>
          <p:cNvSpPr txBox="1">
            <a:spLocks/>
          </p:cNvSpPr>
          <p:nvPr/>
        </p:nvSpPr>
        <p:spPr>
          <a:xfrm>
            <a:off x="904933" y="1027521"/>
            <a:ext cx="5118495" cy="2688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第二阶段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使用变体三重损失监督： 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核心思想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000" b="1" i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最小化同类别中的最大距离，最大化异类别中的最小距离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，从而拉近相似的样本对，推开不相似的样本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具体做法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遍历获取锚点、阳性、阴性三个样本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锚点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阳性距离越小，锚点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阴性距离越大，则损失函数越小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A73F7B6-8E7E-4C5D-85CE-600718298E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62" t="11362" r="8422" b="19109"/>
          <a:stretch/>
        </p:blipFill>
        <p:spPr>
          <a:xfrm>
            <a:off x="6094154" y="170729"/>
            <a:ext cx="5277790" cy="3091543"/>
          </a:xfrm>
          <a:prstGeom prst="roundRect">
            <a:avLst>
              <a:gd name="adj" fmla="val 4460"/>
            </a:avLst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EFFE483-6FBF-44BD-AE32-4245EF8F9E26}"/>
              </a:ext>
            </a:extLst>
          </p:cNvPr>
          <p:cNvSpPr/>
          <p:nvPr/>
        </p:nvSpPr>
        <p:spPr>
          <a:xfrm>
            <a:off x="6094153" y="170729"/>
            <a:ext cx="1712518" cy="3091543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lumMod val="0"/>
                  <a:lumOff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7E6FA90B-B0D3-4CFE-9FA0-3500B5FD2E72}"/>
              </a:ext>
            </a:extLst>
          </p:cNvPr>
          <p:cNvSpPr txBox="1">
            <a:spLocks/>
          </p:cNvSpPr>
          <p:nvPr/>
        </p:nvSpPr>
        <p:spPr>
          <a:xfrm>
            <a:off x="904933" y="3676380"/>
            <a:ext cx="10467011" cy="6633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距离由</a:t>
            </a:r>
            <a:r>
              <a:rPr lang="zh-CN" altLang="en-US" sz="2000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预测结果距离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2000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生物学标志向量距离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共同计算得来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FF844B1-A0BA-49C5-938E-64DAEC250D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4065" y="4234356"/>
            <a:ext cx="8026681" cy="194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240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90CC5E0-7D03-4205-8B4E-5C19B1ED7AF5}"/>
              </a:ext>
            </a:extLst>
          </p:cNvPr>
          <p:cNvSpPr txBox="1">
            <a:spLocks/>
          </p:cNvSpPr>
          <p:nvPr/>
        </p:nvSpPr>
        <p:spPr>
          <a:xfrm>
            <a:off x="875906" y="1217198"/>
            <a:ext cx="10605941" cy="1939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诊断网络：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MVI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诊断网络由数据预处理、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ResNet-10 backbone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MLP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分类器组成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网络输入：静脉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、动脉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、肿瘤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ROI</a:t>
            </a: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网络输出：诊断结果</a:t>
            </a:r>
            <a:b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b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68BEE1A-E0A6-4263-BDCA-50DC141ABC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5" t="1002" r="7184" b="18239"/>
          <a:stretch/>
        </p:blipFill>
        <p:spPr>
          <a:xfrm>
            <a:off x="1285084" y="3096405"/>
            <a:ext cx="9621832" cy="359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90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90CC5E0-7D03-4205-8B4E-5C19B1ED7AF5}"/>
              </a:ext>
            </a:extLst>
          </p:cNvPr>
          <p:cNvSpPr txBox="1">
            <a:spLocks/>
          </p:cNvSpPr>
          <p:nvPr/>
        </p:nvSpPr>
        <p:spPr>
          <a:xfrm>
            <a:off x="698485" y="1633647"/>
            <a:ext cx="3385775" cy="568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生物特征分割有效性分析：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BACA531-4559-41DC-AF13-4BEA58222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29" y="2510146"/>
            <a:ext cx="9926023" cy="198172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6946131-5D9B-4544-850C-B0DEE4EAA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854" y="4496070"/>
            <a:ext cx="9899818" cy="1955591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3F9C6D8B-0969-4758-AB52-9A0F56D15D30}"/>
              </a:ext>
            </a:extLst>
          </p:cNvPr>
          <p:cNvGrpSpPr/>
          <p:nvPr/>
        </p:nvGrpSpPr>
        <p:grpSpPr>
          <a:xfrm>
            <a:off x="4188197" y="676425"/>
            <a:ext cx="7839089" cy="1829525"/>
            <a:chOff x="4151631" y="475262"/>
            <a:chExt cx="7839089" cy="182952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458EF8D7-F199-4DF6-BFDD-46CD3EF0C6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51067"/>
            <a:stretch/>
          </p:blipFill>
          <p:spPr>
            <a:xfrm>
              <a:off x="4151631" y="475262"/>
              <a:ext cx="4054490" cy="1673125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E79E2EC-5875-43CE-8006-C6C528DEF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819" t="48933"/>
            <a:stretch/>
          </p:blipFill>
          <p:spPr>
            <a:xfrm>
              <a:off x="8131628" y="558668"/>
              <a:ext cx="3859092" cy="1746119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F9A562A6-1FB6-4EB9-896B-D97C6046B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819" t="95895"/>
            <a:stretch/>
          </p:blipFill>
          <p:spPr>
            <a:xfrm>
              <a:off x="4347029" y="2164443"/>
              <a:ext cx="3859092" cy="1403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773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24" name="内容占位符 2">
            <a:extLst>
              <a:ext uri="{FF2B5EF4-FFF2-40B4-BE49-F238E27FC236}">
                <a16:creationId xmlns:a16="http://schemas.microsoft.com/office/drawing/2014/main" id="{32282097-E782-4A06-9016-333E925EA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906" y="1217198"/>
            <a:ext cx="10605941" cy="52024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论文背景：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阴性切除边缘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的手术切除是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PDAC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患者潜在的治愈性治疗选择，治愈后长期生存的机会很高，对改善患者的预期寿命非常重要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目前还没有自动化的方法来充分利用对比度增强计算机断层扫描（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contrast-enhanced computed tomography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CE-CT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）成像来治疗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PDAC</a:t>
            </a: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当前主流方法：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手工放射学方法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：对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ROI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进行手工分割，并从中提取数百个定量特征，用来描述肿瘤的几何、强度、纹理等特征。最后使用机器学习方法，以生成特定临床任务所需的成像特征</a:t>
            </a:r>
            <a:b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br>
            <a:r>
              <a:rPr lang="zh-CN" altLang="en-US" sz="2000" b="1" i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缺点：对</a:t>
            </a:r>
            <a:r>
              <a:rPr lang="zh-CN" altLang="en-US" sz="2000" b="1" i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可重复性</a:t>
            </a:r>
            <a:r>
              <a:rPr lang="zh-CN" altLang="en-US" sz="2000" b="1" i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和引入的</a:t>
            </a:r>
            <a:r>
              <a:rPr lang="zh-CN" altLang="en-US" sz="2000" b="1" i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人为偏见</a:t>
            </a:r>
            <a:r>
              <a:rPr lang="zh-CN" altLang="en-US" sz="2000" b="1" i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存在有效的担忧</a:t>
            </a:r>
            <a:endParaRPr lang="en-US" altLang="zh-CN" sz="2000" b="1" i="1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深度学习方法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：可以自动学习临床相关的放射图像和几何特征，避免了对人工干预</a:t>
            </a:r>
            <a:b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br>
            <a:r>
              <a:rPr lang="zh-CN" altLang="en-US" sz="2000" b="1" i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缺点：不能很好概括 </a:t>
            </a:r>
            <a:r>
              <a:rPr lang="en-US" altLang="zh-CN" sz="2000" b="1" i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PDAC </a:t>
            </a:r>
            <a:r>
              <a:rPr lang="zh-CN" altLang="en-US" sz="2000" b="1" i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的预后，没有从</a:t>
            </a:r>
            <a:r>
              <a:rPr lang="zh-CN" altLang="en-US" sz="2000" b="1" i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胰腺及其周围的解剖学</a:t>
            </a:r>
            <a:r>
              <a:rPr lang="zh-CN" altLang="en-US" sz="2000" b="1" i="1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中得到重要的预测信息</a:t>
            </a:r>
          </a:p>
        </p:txBody>
      </p:sp>
    </p:spTree>
    <p:extLst>
      <p:ext uri="{BB962C8B-B14F-4D97-AF65-F5344CB8AC3E}">
        <p14:creationId xmlns:p14="http://schemas.microsoft.com/office/powerpoint/2010/main" val="265562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TED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90CC5E0-7D03-4205-8B4E-5C19B1ED7AF5}"/>
              </a:ext>
            </a:extLst>
          </p:cNvPr>
          <p:cNvSpPr txBox="1">
            <a:spLocks/>
          </p:cNvSpPr>
          <p:nvPr/>
        </p:nvSpPr>
        <p:spPr>
          <a:xfrm>
            <a:off x="2695042" y="1107338"/>
            <a:ext cx="7793261" cy="1389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生物学标志作用的消融实验：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 –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直接使用医生提供的生物学特征属性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 –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使用第一阶段的预测网络提供的生物学特征属性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010A3EF-11C4-431D-8576-58C057298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506" y="2571581"/>
            <a:ext cx="7474121" cy="371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19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Plan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45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A651EE0-9D56-458F-8E79-D292297A1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413" y="789681"/>
            <a:ext cx="10815687" cy="5577079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25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E92C012-A730-4A3A-A2F5-561FAE195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077" y="1027522"/>
            <a:ext cx="11152381" cy="51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07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B5777D-81B3-4F7E-8815-41AA179BE4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220" b="56049"/>
          <a:stretch/>
        </p:blipFill>
        <p:spPr>
          <a:xfrm>
            <a:off x="614077" y="1027522"/>
            <a:ext cx="8228265" cy="2243579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099828A1-4E2F-477B-87AE-146985434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47" y="3429000"/>
            <a:ext cx="11415860" cy="29972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解剖结构分支（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Anatomy Structure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AS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结构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3D-CNN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模型，六个卷积层，配备了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BN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ReLU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，类似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3D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架构对肺癌有良好的预测性能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：三期的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影像、肿瘤掩码、胰腺掩码、血管掩码的 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concat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目的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：尝试学习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强度衰减变化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和肿瘤与周围胰腺区域和血管之间的关系，这有助于将肿瘤分类为不同的切除状态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9774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B5777D-81B3-4F7E-8815-41AA179BE4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951" r="26220" b="8405"/>
          <a:stretch/>
        </p:blipFill>
        <p:spPr>
          <a:xfrm>
            <a:off x="614077" y="4044098"/>
            <a:ext cx="8228265" cy="2432115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724D5B49-7963-4671-B39A-BEE49A68E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47" y="1081723"/>
            <a:ext cx="11415860" cy="27926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增强模式分支（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Enhancement Pattern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EP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结构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：基于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ResNet3D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的对比度增强三维卷积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LSTM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CE-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ConvLSTM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）网络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>
              <a:buSzPct val="80000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采用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3D-ResNet18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作为编码器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>
              <a:buSzPct val="80000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采用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128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层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3x3x3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卷积核作为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LSTM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隐藏单元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：三期的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影像和分别对应的肿瘤掩码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目的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：将其三维空间结构投射到时域来模拟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4D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时空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CE-CT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序列，尝试捕捉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不同阶段的肿瘤衰减模式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6210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B5777D-81B3-4F7E-8815-41AA179BE4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55" t="2400" r="6037" b="9884"/>
          <a:stretch/>
        </p:blipFill>
        <p:spPr>
          <a:xfrm>
            <a:off x="413993" y="1190134"/>
            <a:ext cx="3837189" cy="4477732"/>
          </a:xfrm>
          <a:prstGeom prst="round1Rect">
            <a:avLst>
              <a:gd name="adj" fmla="val 44716"/>
            </a:avLst>
          </a:prstGeom>
          <a:noFill/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724D5B49-7963-4671-B39A-BEE49A68E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2725" y="1190134"/>
            <a:ext cx="6919275" cy="5517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预测结果：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结构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：对两分支生成的特征图进行 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concat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，得到通道数 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256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的新特征图，然后送入两个独立的全连接网络，产生切除边缘和生存率预测结果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监督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使用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BCE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监督切除边缘：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使用负对数部分似然监督生存率：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4FAFD27-A52A-4D09-A233-EF50EEDC38D1}"/>
              </a:ext>
            </a:extLst>
          </p:cNvPr>
          <p:cNvSpPr/>
          <p:nvPr/>
        </p:nvSpPr>
        <p:spPr>
          <a:xfrm>
            <a:off x="413993" y="1190134"/>
            <a:ext cx="1712518" cy="447773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lumMod val="0"/>
                  <a:lumOff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B476F0D-4A92-4502-A167-936432DA8A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4267" y="3223171"/>
            <a:ext cx="4876190" cy="6190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E2432ED-3C71-436B-85C0-14CCD3418C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94"/>
          <a:stretch/>
        </p:blipFill>
        <p:spPr>
          <a:xfrm>
            <a:off x="6303792" y="4303268"/>
            <a:ext cx="3289339" cy="64761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2CAB3C3-BC28-4505-865F-4BE467B6CFE1}"/>
              </a:ext>
            </a:extLst>
          </p:cNvPr>
          <p:cNvSpPr/>
          <p:nvPr/>
        </p:nvSpPr>
        <p:spPr>
          <a:xfrm>
            <a:off x="4145547" y="2046877"/>
            <a:ext cx="90281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切除边缘</a:t>
            </a:r>
            <a:endParaRPr lang="en-US" altLang="zh-CN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en-US" altLang="zh-CN" sz="3200" b="1" dirty="0" err="1">
                <a:solidFill>
                  <a:srgbClr val="0171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</a:t>
            </a:r>
            <a:r>
              <a:rPr lang="en-US" altLang="zh-CN" sz="3200" b="1" baseline="30000" dirty="0" err="1">
                <a:solidFill>
                  <a:srgbClr val="0171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RM</a:t>
            </a:r>
            <a:endParaRPr lang="zh-CN" altLang="en-US" sz="3200" b="1" baseline="30000" dirty="0">
              <a:solidFill>
                <a:srgbClr val="0171C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8846B8A-BEAC-43A0-8160-962C462544B7}"/>
              </a:ext>
            </a:extLst>
          </p:cNvPr>
          <p:cNvSpPr/>
          <p:nvPr/>
        </p:nvSpPr>
        <p:spPr>
          <a:xfrm>
            <a:off x="4145547" y="3503049"/>
            <a:ext cx="90281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生存风险</a:t>
            </a:r>
            <a:endParaRPr lang="en-US" altLang="zh-CN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en-US" altLang="zh-CN" sz="3200" b="1" dirty="0" err="1">
                <a:solidFill>
                  <a:srgbClr val="FE010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</a:t>
            </a:r>
            <a:r>
              <a:rPr lang="en-US" altLang="zh-CN" sz="3200" b="1" baseline="30000" dirty="0" err="1">
                <a:solidFill>
                  <a:srgbClr val="FE010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OS</a:t>
            </a:r>
            <a:endParaRPr lang="zh-CN" altLang="en-US" sz="3200" b="1" baseline="30000" dirty="0">
              <a:solidFill>
                <a:srgbClr val="FE010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22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9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DE030AF9-525D-483E-BA14-B9BBCFA06562}"/>
              </a:ext>
            </a:extLst>
          </p:cNvPr>
          <p:cNvSpPr txBox="1">
            <a:spLocks/>
          </p:cNvSpPr>
          <p:nvPr/>
        </p:nvSpPr>
        <p:spPr>
          <a:xfrm>
            <a:off x="413994" y="170729"/>
            <a:ext cx="3879710" cy="85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Deep Prognosis</a:t>
            </a:r>
            <a:endParaRPr lang="zh-CN" altLang="en-US" dirty="0">
              <a:solidFill>
                <a:srgbClr val="00B0F0"/>
              </a:solidFill>
              <a:latin typeface="Segoe UI Black" panose="020B0A02040204020203" pitchFamily="34" charset="0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724D5B49-7963-4671-B39A-BEE49A68E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8149" y="1190134"/>
            <a:ext cx="5677786" cy="5517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PDAC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最终分期：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切除边缘阳性与不良的临床结果有关，故将预测分割边缘为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R1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病人分配到高风险组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用训练的中位数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</a:t>
            </a:r>
            <a:r>
              <a:rPr lang="en-US" altLang="zh-CN" sz="20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tr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作为分界线来表示风险分期，高于中位数则分配到高风险组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如此在预测的基础上建立了一个癌症分期系统，用来评估个体患者的风险，并帮助指导个性化医疗的治疗决策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2CAB3C3-BC28-4505-865F-4BE467B6CFE1}"/>
              </a:ext>
            </a:extLst>
          </p:cNvPr>
          <p:cNvSpPr/>
          <p:nvPr/>
        </p:nvSpPr>
        <p:spPr>
          <a:xfrm>
            <a:off x="570137" y="1843976"/>
            <a:ext cx="90281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切除边缘</a:t>
            </a:r>
            <a:endParaRPr lang="en-US" altLang="zh-CN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en-US" altLang="zh-CN" sz="3200" b="1" dirty="0" err="1">
                <a:solidFill>
                  <a:srgbClr val="0171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</a:t>
            </a:r>
            <a:r>
              <a:rPr lang="en-US" altLang="zh-CN" sz="3200" b="1" baseline="30000" dirty="0" err="1">
                <a:solidFill>
                  <a:srgbClr val="0171C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RM</a:t>
            </a:r>
            <a:endParaRPr lang="zh-CN" altLang="en-US" sz="3200" b="1" baseline="30000" dirty="0">
              <a:solidFill>
                <a:srgbClr val="0171C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8846B8A-BEAC-43A0-8160-962C462544B7}"/>
              </a:ext>
            </a:extLst>
          </p:cNvPr>
          <p:cNvSpPr/>
          <p:nvPr/>
        </p:nvSpPr>
        <p:spPr>
          <a:xfrm>
            <a:off x="570136" y="3734188"/>
            <a:ext cx="90281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生存风险</a:t>
            </a:r>
            <a:endParaRPr lang="en-US" altLang="zh-CN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en-US" altLang="zh-CN" sz="3200" b="1" dirty="0" err="1">
                <a:solidFill>
                  <a:srgbClr val="FE010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</a:t>
            </a:r>
            <a:r>
              <a:rPr lang="en-US" altLang="zh-CN" sz="3200" b="1" baseline="30000" dirty="0" err="1">
                <a:solidFill>
                  <a:srgbClr val="FE010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OS</a:t>
            </a:r>
            <a:endParaRPr lang="zh-CN" altLang="en-US" sz="3200" b="1" baseline="30000" dirty="0">
              <a:solidFill>
                <a:srgbClr val="FE0101"/>
              </a:solidFill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DA16315F-0B23-4F70-820A-D18DD51720FA}"/>
              </a:ext>
            </a:extLst>
          </p:cNvPr>
          <p:cNvGrpSpPr/>
          <p:nvPr/>
        </p:nvGrpSpPr>
        <p:grpSpPr>
          <a:xfrm>
            <a:off x="1368097" y="1475833"/>
            <a:ext cx="3470125" cy="3590232"/>
            <a:chOff x="1368097" y="1475833"/>
            <a:chExt cx="3470125" cy="3590232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2D87CC6C-3A43-49A8-898C-0EF429E7A61A}"/>
                </a:ext>
              </a:extLst>
            </p:cNvPr>
            <p:cNvSpPr/>
            <p:nvPr/>
          </p:nvSpPr>
          <p:spPr>
            <a:xfrm>
              <a:off x="1368097" y="3567333"/>
              <a:ext cx="88250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rgbClr val="FE01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≥</a:t>
              </a:r>
              <a:r>
                <a:rPr lang="zh-CN" altLang="en-US" sz="1600" b="1" dirty="0">
                  <a:solidFill>
                    <a:srgbClr val="0171C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en-US" altLang="zh-CN" sz="2400" b="1" dirty="0">
                  <a:solidFill>
                    <a:srgbClr val="FE01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m</a:t>
              </a:r>
              <a:r>
                <a:rPr lang="en-US" altLang="zh-CN" sz="2400" b="1" baseline="30000" dirty="0">
                  <a:solidFill>
                    <a:srgbClr val="FE01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tr</a:t>
              </a:r>
              <a:endParaRPr lang="zh-CN" altLang="en-US" sz="2400" b="1" baseline="30000" dirty="0">
                <a:solidFill>
                  <a:srgbClr val="FE010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BC460F7E-5E6B-45AC-A3EE-15748E0FB5A0}"/>
                </a:ext>
              </a:extLst>
            </p:cNvPr>
            <p:cNvCxnSpPr/>
            <p:nvPr/>
          </p:nvCxnSpPr>
          <p:spPr>
            <a:xfrm flipV="1">
              <a:off x="1499188" y="1810759"/>
              <a:ext cx="882502" cy="489097"/>
            </a:xfrm>
            <a:prstGeom prst="straightConnector1">
              <a:avLst/>
            </a:prstGeom>
            <a:ln w="38100">
              <a:solidFill>
                <a:srgbClr val="0171C2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C4DA3E2F-274C-4CA9-9B7B-896C43208402}"/>
                </a:ext>
              </a:extLst>
            </p:cNvPr>
            <p:cNvCxnSpPr>
              <a:cxnSpLocks/>
            </p:cNvCxnSpPr>
            <p:nvPr/>
          </p:nvCxnSpPr>
          <p:spPr>
            <a:xfrm>
              <a:off x="1499188" y="2299856"/>
              <a:ext cx="882502" cy="489097"/>
            </a:xfrm>
            <a:prstGeom prst="straightConnector1">
              <a:avLst/>
            </a:prstGeom>
            <a:ln w="38100">
              <a:solidFill>
                <a:srgbClr val="0171C2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AFEB4002-600B-4CE5-8530-1A3862660500}"/>
                </a:ext>
              </a:extLst>
            </p:cNvPr>
            <p:cNvCxnSpPr/>
            <p:nvPr/>
          </p:nvCxnSpPr>
          <p:spPr>
            <a:xfrm flipV="1">
              <a:off x="1499188" y="3752945"/>
              <a:ext cx="882502" cy="489097"/>
            </a:xfrm>
            <a:prstGeom prst="straightConnector1">
              <a:avLst/>
            </a:prstGeom>
            <a:ln w="38100">
              <a:solidFill>
                <a:srgbClr val="FE0101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2461E3BD-41E9-47D6-B1B2-4EFF6ED08CA1}"/>
                </a:ext>
              </a:extLst>
            </p:cNvPr>
            <p:cNvCxnSpPr>
              <a:cxnSpLocks/>
            </p:cNvCxnSpPr>
            <p:nvPr/>
          </p:nvCxnSpPr>
          <p:spPr>
            <a:xfrm>
              <a:off x="1499188" y="4242042"/>
              <a:ext cx="882502" cy="489097"/>
            </a:xfrm>
            <a:prstGeom prst="straightConnector1">
              <a:avLst/>
            </a:prstGeom>
            <a:ln w="38100">
              <a:solidFill>
                <a:srgbClr val="FE0101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444DE174-CBA7-4498-AAB8-15A0BF0E69D8}"/>
                </a:ext>
              </a:extLst>
            </p:cNvPr>
            <p:cNvGrpSpPr/>
            <p:nvPr/>
          </p:nvGrpSpPr>
          <p:grpSpPr>
            <a:xfrm>
              <a:off x="2519914" y="1475833"/>
              <a:ext cx="552893" cy="1648046"/>
              <a:chOff x="2764465" y="1669312"/>
              <a:chExt cx="552893" cy="1648046"/>
            </a:xfrm>
          </p:grpSpPr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FA72CBEC-72C3-4C37-A454-3109DC5F1291}"/>
                  </a:ext>
                </a:extLst>
              </p:cNvPr>
              <p:cNvSpPr/>
              <p:nvPr/>
            </p:nvSpPr>
            <p:spPr>
              <a:xfrm>
                <a:off x="2764465" y="1669312"/>
                <a:ext cx="552893" cy="1648046"/>
              </a:xfrm>
              <a:prstGeom prst="roundRect">
                <a:avLst>
                  <a:gd name="adj" fmla="val 33975"/>
                </a:avLst>
              </a:prstGeom>
              <a:noFill/>
              <a:ln w="38100">
                <a:solidFill>
                  <a:srgbClr val="0171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7A9FBCD1-5C59-48D7-9E27-28AD4E6E3D03}"/>
                  </a:ext>
                </a:extLst>
              </p:cNvPr>
              <p:cNvSpPr/>
              <p:nvPr/>
            </p:nvSpPr>
            <p:spPr>
              <a:xfrm>
                <a:off x="2858810" y="1783343"/>
                <a:ext cx="3642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0171C2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1</a:t>
                </a:r>
                <a:endParaRPr lang="zh-CN" altLang="en-US" sz="2800" b="1" dirty="0">
                  <a:solidFill>
                    <a:srgbClr val="0171C2"/>
                  </a:solidFill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22CDD0B1-858B-4CE4-B1D2-C2720BA3732C}"/>
                  </a:ext>
                </a:extLst>
              </p:cNvPr>
              <p:cNvSpPr/>
              <p:nvPr/>
            </p:nvSpPr>
            <p:spPr>
              <a:xfrm>
                <a:off x="2858810" y="2730244"/>
                <a:ext cx="3642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0171C2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0</a:t>
                </a:r>
                <a:endParaRPr lang="zh-CN" altLang="en-US" sz="2800" b="1" dirty="0">
                  <a:solidFill>
                    <a:srgbClr val="0171C2"/>
                  </a:solidFill>
                </a:endParaRP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E07CC6CE-8E1A-4F46-9DFC-0ECCE5570872}"/>
                </a:ext>
              </a:extLst>
            </p:cNvPr>
            <p:cNvGrpSpPr/>
            <p:nvPr/>
          </p:nvGrpSpPr>
          <p:grpSpPr>
            <a:xfrm>
              <a:off x="2519914" y="3418019"/>
              <a:ext cx="552893" cy="1648046"/>
              <a:chOff x="2764465" y="1669312"/>
              <a:chExt cx="552893" cy="1648046"/>
            </a:xfrm>
          </p:grpSpPr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68DC8EAF-C263-4AF1-ACC8-5565F2C2B96A}"/>
                  </a:ext>
                </a:extLst>
              </p:cNvPr>
              <p:cNvSpPr/>
              <p:nvPr/>
            </p:nvSpPr>
            <p:spPr>
              <a:xfrm>
                <a:off x="2764465" y="1669312"/>
                <a:ext cx="552893" cy="1648046"/>
              </a:xfrm>
              <a:prstGeom prst="roundRect">
                <a:avLst>
                  <a:gd name="adj" fmla="val 33975"/>
                </a:avLst>
              </a:prstGeom>
              <a:noFill/>
              <a:ln w="38100">
                <a:solidFill>
                  <a:srgbClr val="FE01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2C91E7A2-DFAF-49A6-837B-D1C2275C1DE1}"/>
                  </a:ext>
                </a:extLst>
              </p:cNvPr>
              <p:cNvSpPr/>
              <p:nvPr/>
            </p:nvSpPr>
            <p:spPr>
              <a:xfrm>
                <a:off x="2858810" y="1783343"/>
                <a:ext cx="3642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FE010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1</a:t>
                </a:r>
                <a:endParaRPr lang="zh-CN" altLang="en-US" sz="2800" b="1" dirty="0">
                  <a:solidFill>
                    <a:srgbClr val="FE0101"/>
                  </a:solidFill>
                </a:endParaRP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1979C746-3A1E-4137-A7D2-E2F24DDD038A}"/>
                  </a:ext>
                </a:extLst>
              </p:cNvPr>
              <p:cNvSpPr/>
              <p:nvPr/>
            </p:nvSpPr>
            <p:spPr>
              <a:xfrm>
                <a:off x="2858810" y="2730244"/>
                <a:ext cx="3642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FE010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0</a:t>
                </a:r>
                <a:endParaRPr lang="zh-CN" altLang="en-US" sz="2800" b="1" dirty="0">
                  <a:solidFill>
                    <a:srgbClr val="FE0101"/>
                  </a:solidFill>
                </a:endParaRP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B51A48A1-C70C-4BBB-B7A9-B016E8FB509E}"/>
                </a:ext>
              </a:extLst>
            </p:cNvPr>
            <p:cNvGrpSpPr/>
            <p:nvPr/>
          </p:nvGrpSpPr>
          <p:grpSpPr>
            <a:xfrm>
              <a:off x="4110371" y="2446926"/>
              <a:ext cx="552893" cy="1648046"/>
              <a:chOff x="2764465" y="1669312"/>
              <a:chExt cx="552893" cy="1648046"/>
            </a:xfrm>
          </p:grpSpPr>
          <p:sp>
            <p:nvSpPr>
              <p:cNvPr id="30" name="矩形: 圆角 29">
                <a:extLst>
                  <a:ext uri="{FF2B5EF4-FFF2-40B4-BE49-F238E27FC236}">
                    <a16:creationId xmlns:a16="http://schemas.microsoft.com/office/drawing/2014/main" id="{F2A93BF2-92CB-4AC2-9028-AD2D2D5C7162}"/>
                  </a:ext>
                </a:extLst>
              </p:cNvPr>
              <p:cNvSpPr/>
              <p:nvPr/>
            </p:nvSpPr>
            <p:spPr>
              <a:xfrm>
                <a:off x="2764465" y="1669312"/>
                <a:ext cx="552893" cy="1648046"/>
              </a:xfrm>
              <a:prstGeom prst="roundRect">
                <a:avLst>
                  <a:gd name="adj" fmla="val 33975"/>
                </a:avLst>
              </a:prstGeom>
              <a:noFill/>
              <a:ln w="38100">
                <a:solidFill>
                  <a:srgbClr val="ED7D3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2E76F27-6DD5-42AC-A3D2-D415732F55D3}"/>
                  </a:ext>
                </a:extLst>
              </p:cNvPr>
              <p:cNvSpPr/>
              <p:nvPr/>
            </p:nvSpPr>
            <p:spPr>
              <a:xfrm>
                <a:off x="2858810" y="1783343"/>
                <a:ext cx="3642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ED7D3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1</a:t>
                </a:r>
                <a:endParaRPr lang="zh-CN" altLang="en-US" sz="2800" b="1" dirty="0">
                  <a:solidFill>
                    <a:srgbClr val="ED7D31"/>
                  </a:solidFill>
                </a:endParaRPr>
              </a:p>
            </p:txBody>
          </p:sp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5E3B67DD-F4F6-443D-B640-EA9BEDC5676C}"/>
                  </a:ext>
                </a:extLst>
              </p:cNvPr>
              <p:cNvSpPr/>
              <p:nvPr/>
            </p:nvSpPr>
            <p:spPr>
              <a:xfrm>
                <a:off x="2858810" y="2730244"/>
                <a:ext cx="3642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ED7D3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0</a:t>
                </a:r>
                <a:endParaRPr lang="zh-CN" altLang="en-US" sz="2800" b="1" dirty="0">
                  <a:solidFill>
                    <a:srgbClr val="ED7D31"/>
                  </a:solidFill>
                </a:endParaRPr>
              </a:p>
            </p:txBody>
          </p:sp>
        </p:grp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680B8243-D9EB-46BE-8C8C-9ABA175DAF34}"/>
                </a:ext>
              </a:extLst>
            </p:cNvPr>
            <p:cNvSpPr/>
            <p:nvPr/>
          </p:nvSpPr>
          <p:spPr>
            <a:xfrm>
              <a:off x="3935410" y="2075255"/>
              <a:ext cx="90281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最终分期</a:t>
              </a:r>
              <a:endParaRPr lang="en-US" altLang="zh-CN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A801FE62-7640-4817-8B04-94B90796CD31}"/>
                </a:ext>
              </a:extLst>
            </p:cNvPr>
            <p:cNvCxnSpPr>
              <a:cxnSpLocks/>
              <a:stCxn id="18" idx="3"/>
              <a:endCxn id="32" idx="1"/>
            </p:cNvCxnSpPr>
            <p:nvPr/>
          </p:nvCxnSpPr>
          <p:spPr>
            <a:xfrm>
              <a:off x="2978461" y="2798375"/>
              <a:ext cx="1226255" cy="971093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950C9369-DC53-4774-B7A2-910E7212DE43}"/>
                </a:ext>
              </a:extLst>
            </p:cNvPr>
            <p:cNvCxnSpPr>
              <a:cxnSpLocks/>
              <a:stCxn id="24" idx="3"/>
              <a:endCxn id="32" idx="1"/>
            </p:cNvCxnSpPr>
            <p:nvPr/>
          </p:nvCxnSpPr>
          <p:spPr>
            <a:xfrm flipV="1">
              <a:off x="2978461" y="3769468"/>
              <a:ext cx="1226255" cy="971093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DB554B66-B7B7-4879-BC4E-3CEF014F2D71}"/>
                </a:ext>
              </a:extLst>
            </p:cNvPr>
            <p:cNvSpPr/>
            <p:nvPr/>
          </p:nvSpPr>
          <p:spPr>
            <a:xfrm>
              <a:off x="3417369" y="3579322"/>
              <a:ext cx="5357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and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A83AD507-8740-4F22-A951-18BAF5D16751}"/>
                </a:ext>
              </a:extLst>
            </p:cNvPr>
            <p:cNvSpPr/>
            <p:nvPr/>
          </p:nvSpPr>
          <p:spPr>
            <a:xfrm>
              <a:off x="3385470" y="2619189"/>
              <a:ext cx="6527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else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6965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3591</TotalTime>
  <Words>1584</Words>
  <Application>Microsoft Office PowerPoint</Application>
  <PresentationFormat>宽屏</PresentationFormat>
  <Paragraphs>186</Paragraphs>
  <Slides>31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7" baseType="lpstr">
      <vt:lpstr>等线</vt:lpstr>
      <vt:lpstr>等线 Light</vt:lpstr>
      <vt:lpstr>黑体</vt:lpstr>
      <vt:lpstr>Arial</vt:lpstr>
      <vt:lpstr>Segoe UI Black</vt:lpstr>
      <vt:lpstr>Office 主题​​</vt:lpstr>
      <vt:lpstr>胰腺癌术前预判</vt:lpstr>
      <vt:lpstr>Paper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图像分割网络入门学习近况</dc:title>
  <dc:creator>Diamonds aren't Forever</dc:creator>
  <cp:lastModifiedBy>张聪玥</cp:lastModifiedBy>
  <cp:revision>200</cp:revision>
  <dcterms:created xsi:type="dcterms:W3CDTF">2022-04-28T06:12:46Z</dcterms:created>
  <dcterms:modified xsi:type="dcterms:W3CDTF">2022-09-09T08:04:47Z</dcterms:modified>
</cp:coreProperties>
</file>

<file path=docProps/thumbnail.jpeg>
</file>